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notesMasterIdLst>
    <p:notesMasterId r:id="rId23"/>
  </p:notesMasterIdLst>
  <p:sldIdLst>
    <p:sldId id="304" r:id="rId2"/>
    <p:sldId id="319" r:id="rId3"/>
    <p:sldId id="321" r:id="rId4"/>
    <p:sldId id="370" r:id="rId5"/>
    <p:sldId id="325" r:id="rId6"/>
    <p:sldId id="315" r:id="rId7"/>
    <p:sldId id="314" r:id="rId8"/>
    <p:sldId id="316" r:id="rId9"/>
    <p:sldId id="362" r:id="rId10"/>
    <p:sldId id="366" r:id="rId11"/>
    <p:sldId id="333" r:id="rId12"/>
    <p:sldId id="354" r:id="rId13"/>
    <p:sldId id="358" r:id="rId14"/>
    <p:sldId id="339" r:id="rId15"/>
    <p:sldId id="351" r:id="rId16"/>
    <p:sldId id="279" r:id="rId17"/>
    <p:sldId id="276" r:id="rId18"/>
    <p:sldId id="346" r:id="rId19"/>
    <p:sldId id="348" r:id="rId20"/>
    <p:sldId id="364" r:id="rId21"/>
    <p:sldId id="368" r:id="rId22"/>
  </p:sldIdLst>
  <p:sldSz cx="9144000" cy="6858000" type="screen4x3"/>
  <p:notesSz cx="6858000" cy="994727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8" autoAdjust="0"/>
    <p:restoredTop sz="94624" autoAdjust="0"/>
  </p:normalViewPr>
  <p:slideViewPr>
    <p:cSldViewPr>
      <p:cViewPr>
        <p:scale>
          <a:sx n="75" d="100"/>
          <a:sy n="75" d="100"/>
        </p:scale>
        <p:origin x="-1416" y="-3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3D7CE3-ADCA-45E7-9013-5A3D277FBBBA}" type="datetimeFigureOut">
              <a:rPr lang="ru-RU" smtClean="0"/>
              <a:t>04.12.2017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400"/>
            <a:ext cx="5486400" cy="44767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80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80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EF0E24-053C-4539-BD81-C814C9A991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83179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84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C7A513A-589D-4DFA-9186-178660A6CD75}" type="slidenum">
              <a:rPr lang="ru-RU" smtClean="0">
                <a:solidFill>
                  <a:prstClr val="black"/>
                </a:solidFill>
              </a:rPr>
              <a:pPr/>
              <a:t>1</a:t>
            </a:fld>
            <a:endParaRPr lang="ru-RU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EF0E24-053C-4539-BD81-C814C9A991A6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7402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3F22941-3CB7-439D-AA1E-4A6C222897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07DED-0304-4529-BB2D-7DCB26154A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4A031-09C4-441F-93B7-DF0F26F371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FBA4DC7-5B3A-4900-9012-B6844C7E82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F2D5A-367A-4262-9395-1C24951449A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BD105-B19F-4F12-93B0-F6243C8F89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C597E11-D754-4BA9-897A-35DBBE35568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35CB0-8275-4C05-B215-65CAD8D947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2E07E-49D8-45E2-8050-2BC5C623E4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245A9-3512-4076-BC0C-FC086DA163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61F77-906C-40D2-AAE9-6D309CB059E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60D3A35-C53C-4DAA-A3C9-4B1C19DEF9B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29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g"/><Relationship Id="rId4" Type="http://schemas.openxmlformats.org/officeDocument/2006/relationships/image" Target="../media/image32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3203848" y="381000"/>
            <a:ext cx="5482952" cy="1463824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Иркутский</a:t>
            </a:r>
            <a:b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государственный аграрный </a:t>
            </a:r>
            <a:b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университет</a:t>
            </a:r>
            <a:b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имени А.А. Ежевского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667000" y="381000"/>
            <a:ext cx="60198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endParaRPr lang="ru-RU" sz="36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5" name="Picture 2" descr="Z:\ПОДРАЗДЕЛЕНИЯ\Приемная_комиссия\_Инфо\Дианова К.С\День открытых дверей 6 ноября 2015\иргау_без_фона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381000"/>
            <a:ext cx="2209800" cy="222894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39552" y="2944676"/>
            <a:ext cx="8208912" cy="309634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ЭНЕРГЕТИЧЕСКИЙ ФАКУЛЬТЕТ</a:t>
            </a:r>
            <a:endParaRPr lang="ru-RU" sz="5400" b="1" dirty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3170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87"/>
    </mc:Choice>
    <mc:Fallback xmlns="">
      <p:transition spd="slow" advTm="418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60648"/>
            <a:ext cx="9036496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Подготовка кадров высшей квалификации</a:t>
            </a:r>
          </a:p>
          <a:p>
            <a:pPr algn="ctr"/>
            <a:r>
              <a:rPr lang="ru-RU" sz="4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аспирантура </a:t>
            </a:r>
            <a:endParaRPr lang="ru-RU" sz="40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4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направлению </a:t>
            </a:r>
            <a:endParaRPr lang="ru-RU" sz="40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35.06.04 </a:t>
            </a:r>
            <a:r>
              <a:rPr lang="ru-RU" sz="4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«Технологии, средства механизации и энергетическое оборудование в сельском, лесном и рыбном хозяйстве</a:t>
            </a:r>
            <a:r>
              <a:rPr lang="ru-RU" sz="4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/>
            <a:endParaRPr lang="ru-RU" sz="40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0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0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25812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188913"/>
            <a:ext cx="8964612" cy="6480175"/>
          </a:xfrm>
        </p:spPr>
        <p:txBody>
          <a:bodyPr>
            <a:normAutofit/>
          </a:bodyPr>
          <a:lstStyle/>
          <a:p>
            <a:pPr algn="ctr" eaLnBrk="1" hangingPunct="1">
              <a:buFontTx/>
              <a:buNone/>
            </a:pP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Кафедры </a:t>
            </a:r>
          </a:p>
          <a:p>
            <a:pPr algn="ctr" eaLnBrk="1" hangingPunct="1">
              <a:buFontTx/>
              <a:buNone/>
            </a:pP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энергетического факультета:</a:t>
            </a:r>
          </a:p>
          <a:p>
            <a:pPr eaLnBrk="1" hangingPunct="1">
              <a:buFontTx/>
              <a:buNone/>
            </a:pPr>
            <a:endParaRPr lang="ru-RU" sz="1800" b="1" dirty="0" smtClean="0"/>
          </a:p>
          <a:p>
            <a:pPr marL="0" indent="0" algn="ctr" eaLnBrk="1" hangingPunct="1">
              <a:buNone/>
            </a:pPr>
            <a:r>
              <a:rPr lang="ru-RU" sz="4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Электроснабжения и электротехники</a:t>
            </a:r>
          </a:p>
          <a:p>
            <a:pPr marL="0" indent="0" algn="ctr" eaLnBrk="1" hangingPunct="1">
              <a:buNone/>
            </a:pPr>
            <a:r>
              <a:rPr lang="ru-RU" sz="4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Энергообеспечения и теплотехники</a:t>
            </a:r>
          </a:p>
          <a:p>
            <a:pPr marL="0" indent="0" algn="ctr" eaLnBrk="1" hangingPunct="1">
              <a:buNone/>
            </a:pPr>
            <a:r>
              <a:rPr lang="ru-RU" sz="4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Электрооборудования и физики</a:t>
            </a:r>
          </a:p>
          <a:p>
            <a:pPr marL="0" indent="0" algn="ctr" eaLnBrk="1" hangingPunct="1">
              <a:buNone/>
            </a:pPr>
            <a:r>
              <a:rPr lang="en-GB" sz="40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Иностранных</a:t>
            </a:r>
            <a:r>
              <a:rPr lang="en-GB" sz="4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40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языков</a:t>
            </a:r>
            <a:endParaRPr lang="ru-RU" sz="40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6204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16632"/>
            <a:ext cx="8686800" cy="596349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Материально-техническая база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889844"/>
            <a:ext cx="9252520" cy="6617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На факультете 19 специализированных и 2 научно-исследовательские лаборатории. Применение электронного обучения реализовано в виде обучения студентов на комплексных лабораторных стендах по имитационному моделированию процессов (теплообмена, энергосбережения и др.), позволяющих обучающимся освоить умения и навыки, предусмотренные профессиональной деятельностью.</a:t>
            </a:r>
          </a:p>
          <a:p>
            <a:pPr algn="ctr"/>
            <a:endParaRPr lang="ru-RU" sz="32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10393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9376"/>
            <a:ext cx="8892480" cy="694801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Научная деятельность</a:t>
            </a:r>
          </a:p>
          <a:p>
            <a:pPr marL="0" indent="0" algn="just">
              <a:buNone/>
            </a:pPr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Ведущие </a:t>
            </a:r>
            <a:r>
              <a:rPr lang="ru-RU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ученые, аспиранты и студенты факультета проводят научные исследования по комплексным темам, участвуют в выполнении научно-технических программ. Основные направления НИР на факультете связаны с изучением актуальных вопросов энергосбережения, а также общих проблем высшей школы. Результаты НИР интенсивно используются в учебном процессе, при чтении лекций, выполнении курсового и дипломного проектирования, а также внедряются в производство.</a:t>
            </a:r>
          </a:p>
        </p:txBody>
      </p:sp>
    </p:spTree>
    <p:extLst>
      <p:ext uri="{BB962C8B-B14F-4D97-AF65-F5344CB8AC3E}">
        <p14:creationId xmlns:p14="http://schemas.microsoft.com/office/powerpoint/2010/main" val="20917997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S:\ПОДРАЗДЕЛЕНИЯ\ЦРК\_Общая\Монгольские студенты на учебе в ИрГСХА\Фотографии_Монгол.Студенты\IMG_179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64090" y="3356992"/>
            <a:ext cx="3797722" cy="3384376"/>
          </a:xfrm>
          <a:prstGeom prst="rect">
            <a:avLst/>
          </a:prstGeom>
          <a:noFill/>
        </p:spPr>
      </p:pic>
      <p:pic>
        <p:nvPicPr>
          <p:cNvPr id="8" name="Picture 2" descr="F:\И.В.Наумов\20140312_120640_1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060848"/>
            <a:ext cx="5347446" cy="46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2"/>
          <p:cNvSpPr txBox="1">
            <a:spLocks noRot="1" noChangeArrowheads="1"/>
          </p:cNvSpPr>
          <p:nvPr/>
        </p:nvSpPr>
        <p:spPr>
          <a:xfrm>
            <a:off x="374592" y="-171400"/>
            <a:ext cx="4503444" cy="19442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Обучение студентов из Монголии</a:t>
            </a:r>
          </a:p>
        </p:txBody>
      </p:sp>
      <p:pic>
        <p:nvPicPr>
          <p:cNvPr id="10" name="Picture 3" descr="S:\ПОДРАЗДЕЛЕНИЯ\ЦРК\_Общая\Монгольские студенты на учебе в ИрГСХА\Фотографии_Монгол.Студенты\SAM_177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81899" y="116632"/>
            <a:ext cx="3779912" cy="32403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90003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Прямоугольник 1"/>
          <p:cNvSpPr>
            <a:spLocks noChangeArrowheads="1"/>
          </p:cNvSpPr>
          <p:nvPr/>
        </p:nvSpPr>
        <p:spPr bwMode="auto">
          <a:xfrm>
            <a:off x="1928813" y="142875"/>
            <a:ext cx="4572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Элементы АСНИ «Малая солнечная фотоэлектрическая система»</a:t>
            </a:r>
            <a:endParaRPr lang="ru-RU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7" name="Рисунок 2" descr="SolarEnergy_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785813"/>
            <a:ext cx="3500438" cy="221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Прямоугольник 3"/>
          <p:cNvSpPr>
            <a:spLocks noChangeArrowheads="1"/>
          </p:cNvSpPr>
          <p:nvPr/>
        </p:nvSpPr>
        <p:spPr bwMode="auto">
          <a:xfrm>
            <a:off x="142875" y="2936250"/>
            <a:ext cx="45720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Панели солнечных фотоэлектрических преобразователей общей мощностью 800 Ватт</a:t>
            </a:r>
          </a:p>
        </p:txBody>
      </p:sp>
      <p:pic>
        <p:nvPicPr>
          <p:cNvPr id="6149" name="Рисунок 4" descr="SolarEnergy_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785813"/>
            <a:ext cx="4214812" cy="278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0" name="Прямоугольник 5"/>
          <p:cNvSpPr>
            <a:spLocks noChangeArrowheads="1"/>
          </p:cNvSpPr>
          <p:nvPr/>
        </p:nvSpPr>
        <p:spPr bwMode="auto">
          <a:xfrm>
            <a:off x="4572000" y="3643313"/>
            <a:ext cx="4572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Элементы энергетического тракта солнечной фотоэлектрической станции</a:t>
            </a:r>
          </a:p>
        </p:txBody>
      </p:sp>
      <p:pic>
        <p:nvPicPr>
          <p:cNvPr id="6151" name="Рисунок 6" descr="SolarEnergy_0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3929063"/>
            <a:ext cx="4214812" cy="221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2" name="Прямоугольник 7"/>
          <p:cNvSpPr>
            <a:spLocks noChangeArrowheads="1"/>
          </p:cNvSpPr>
          <p:nvPr/>
        </p:nvSpPr>
        <p:spPr bwMode="auto">
          <a:xfrm>
            <a:off x="0" y="6211888"/>
            <a:ext cx="471487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Элементы измерительной системы 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АСНИ</a:t>
            </a:r>
            <a:endParaRPr lang="ru-RU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31322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DSC0969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73113"/>
            <a:ext cx="9144000" cy="6084887"/>
          </a:xfrm>
          <a:prstGeom prst="rect">
            <a:avLst/>
          </a:prstGeom>
          <a:noFill/>
        </p:spPr>
      </p:pic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-2356" y="167482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</a:rPr>
              <a:t>Установка «Высокотемпературный контур» (ИСЭМ СО РАН)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DSC0969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73113"/>
            <a:ext cx="9144000" cy="6084887"/>
          </a:xfrm>
          <a:prstGeom prst="rect">
            <a:avLst/>
          </a:prstGeom>
          <a:noFill/>
        </p:spPr>
      </p:pic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107504" y="112713"/>
            <a:ext cx="91440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</a:rPr>
              <a:t>Аудитория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</a:rPr>
              <a:t>по дисциплине «Теплотехника</a:t>
            </a: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</a:rPr>
              <a:t>»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пастер"/>
          <p:cNvPicPr>
            <a:picLocks noChangeAspect="1" noChangeArrowheads="1"/>
          </p:cNvPicPr>
          <p:nvPr/>
        </p:nvPicPr>
        <p:blipFill>
          <a:blip r:embed="rId2" cstate="print">
            <a:lum bright="6000" contrast="-6000"/>
          </a:blip>
          <a:srcRect/>
          <a:stretch>
            <a:fillRect/>
          </a:stretch>
        </p:blipFill>
        <p:spPr bwMode="auto">
          <a:xfrm>
            <a:off x="6835636" y="2376530"/>
            <a:ext cx="2131058" cy="1533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сис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99744" y="372219"/>
            <a:ext cx="2143140" cy="1600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сис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84966" y="4292259"/>
            <a:ext cx="2081728" cy="1994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Заголовок 6"/>
          <p:cNvSpPr txBox="1">
            <a:spLocks/>
          </p:cNvSpPr>
          <p:nvPr/>
        </p:nvSpPr>
        <p:spPr>
          <a:xfrm>
            <a:off x="142844" y="-747464"/>
            <a:ext cx="6633708" cy="76054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19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19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</a:b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Объектами профессиональной деятельности выпускника являются:</a:t>
            </a:r>
          </a:p>
          <a:p>
            <a:pPr algn="just" fontAlgn="auto"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электрифицированные и автоматизированные технологические процессы, машины и установки; электрооборудование, энергетические установки и средства автоматики; энергосберегающие технологии и системы электро-, тепло-, водо- и газоснабжения, экологически чистые системы канализации и утилизации отходов животноводства и растениеводства; нормативно-техническая документация; машины, установки, аппараты, приборы и оборудование для хранения и первичной переработки продукции растениеводства </a:t>
            </a:r>
          </a:p>
          <a:p>
            <a:pPr algn="just" fontAlgn="auto"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и животноводства, а также технологии и технические средства для их монтажа, обслуживания и ремонта; технологические процессы в перерабатывающих цехах и предприятиях агропромышленного комплекса.</a:t>
            </a:r>
            <a:endParaRPr lang="ru-RU" sz="20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693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8" name="Objec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19867331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1" name="Picture" r:id="rId3" imgW="7200360" imgH="4500360" progId="Word.Picture.8">
                  <p:embed/>
                </p:oleObj>
              </mc:Choice>
              <mc:Fallback>
                <p:oleObj name="Picture" r:id="rId3" imgW="7200360" imgH="4500360" progId="Word.Picture.8">
                  <p:embed/>
                  <p:pic>
                    <p:nvPicPr>
                      <p:cNvPr id="0" name="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15174" y="2420889"/>
            <a:ext cx="1928826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15173" y="4653137"/>
            <a:ext cx="1903635" cy="220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одзаголовок 2"/>
          <p:cNvSpPr txBox="1">
            <a:spLocks/>
          </p:cNvSpPr>
          <p:nvPr/>
        </p:nvSpPr>
        <p:spPr>
          <a:xfrm>
            <a:off x="15254" y="0"/>
            <a:ext cx="7005018" cy="7029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Бакалавр подготовлен для работы:</a:t>
            </a:r>
          </a:p>
          <a:p>
            <a:pPr lvl="0" algn="ctr"/>
            <a:endParaRPr lang="ru-RU" b="1" dirty="0" smtClean="0">
              <a:solidFill>
                <a:srgbClr val="00B050"/>
              </a:solidFill>
              <a:latin typeface="Arial Black" pitchFamily="34" charset="0"/>
              <a:cs typeface="Arial" pitchFamily="34" charset="0"/>
            </a:endParaRPr>
          </a:p>
          <a:p>
            <a:pPr lvl="0" algn="just"/>
            <a:r>
              <a:rPr lang="ru-RU" sz="2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На любых предприятиях энергетического профиля разных форм собственности, машинно-технологических станциях;</a:t>
            </a:r>
          </a:p>
          <a:p>
            <a:pPr lvl="0" algn="just"/>
            <a:r>
              <a:rPr lang="ru-RU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-на предприятиях и в организациях по обслуживанию, монтажу, наладке, эксплуатации и ремонту электрооборудования, энергетических установок, </a:t>
            </a:r>
          </a:p>
          <a:p>
            <a:pPr lvl="0" algn="just"/>
            <a:r>
              <a:rPr lang="ru-RU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контрольно-измерительных приборов и технических </a:t>
            </a:r>
          </a:p>
          <a:p>
            <a:pPr lvl="0" algn="just"/>
            <a:r>
              <a:rPr lang="ru-RU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средств автоматики сельскохозяйственного </a:t>
            </a:r>
          </a:p>
          <a:p>
            <a:pPr lvl="0" algn="just"/>
            <a:r>
              <a:rPr lang="ru-RU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назначения; </a:t>
            </a:r>
          </a:p>
          <a:p>
            <a:pPr lvl="0" algn="just"/>
            <a:r>
              <a:rPr lang="ru-RU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-в учреждениях по организации и управлению сельскохозяйственным производством; консультационных центрах по менеджменту и маркетингу </a:t>
            </a:r>
          </a:p>
          <a:p>
            <a:pPr lvl="0" algn="just"/>
            <a:r>
              <a:rPr lang="ru-RU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сельскохозяйственной техники, технологического</a:t>
            </a:r>
          </a:p>
          <a:p>
            <a:pPr lvl="0" algn="just"/>
            <a:r>
              <a:rPr lang="ru-RU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и электротехнического оборудования, </a:t>
            </a:r>
          </a:p>
          <a:p>
            <a:pPr lvl="0" algn="just"/>
            <a:r>
              <a:rPr lang="ru-RU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энергетических установок и средств автоматики; </a:t>
            </a:r>
          </a:p>
          <a:p>
            <a:pPr lvl="0" algn="just"/>
            <a:r>
              <a:rPr lang="ru-RU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-в машиноиспытательных станциях, научно-исследовательских и проектных институтах, </a:t>
            </a:r>
          </a:p>
          <a:p>
            <a:pPr lvl="0" algn="just"/>
            <a:r>
              <a:rPr lang="ru-RU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проектно-конструкторских организациях.</a:t>
            </a:r>
          </a:p>
          <a:p>
            <a:pPr lvl="0" algn="just">
              <a:spcBef>
                <a:spcPct val="20000"/>
              </a:spcBef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://www.zjpackingmachine.es/4-powder-packing/3-3b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15174" y="0"/>
            <a:ext cx="1902259" cy="24208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36781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4800" y="0"/>
            <a:ext cx="8686800" cy="1052736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Реально поступить на бюджет!</a:t>
            </a:r>
            <a:endParaRPr lang="ru-RU" sz="3200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39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-108520" y="5334000"/>
            <a:ext cx="9505056" cy="1524000"/>
          </a:xfrm>
        </p:spPr>
        <p:txBody>
          <a:bodyPr>
            <a:normAutofit/>
          </a:bodyPr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dirty="0" smtClean="0">
              <a:solidFill>
                <a:schemeClr val="folHlink"/>
              </a:solidFill>
            </a:endParaRPr>
          </a:p>
          <a:p>
            <a:pPr marL="0" indent="0" algn="ctr" eaLnBrk="1" hangingPunct="1">
              <a:lnSpc>
                <a:spcPct val="90000"/>
              </a:lnSpc>
              <a:buNone/>
              <a:defRPr/>
            </a:pPr>
            <a:r>
              <a:rPr lang="ru-RU" sz="3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2018 учебный год – 210 бюджетных мест !</a:t>
            </a:r>
            <a:r>
              <a:rPr lang="ru-RU" sz="35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dirty="0" smtClean="0">
              <a:solidFill>
                <a:schemeClr val="folHlink"/>
              </a:solidFill>
            </a:endParaRPr>
          </a:p>
        </p:txBody>
      </p:sp>
      <p:pic>
        <p:nvPicPr>
          <p:cNvPr id="12292" name="Picture 5" descr="IMG_563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504" y="908720"/>
            <a:ext cx="9036496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75133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62" r="-20"/>
          <a:stretch/>
        </p:blipFill>
        <p:spPr bwMode="auto">
          <a:xfrm>
            <a:off x="5347413" y="4075493"/>
            <a:ext cx="3372699" cy="262620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8" descr="https://agrodrone.com.ua/wp-content/uploads/2015/11/349390100_03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908720"/>
            <a:ext cx="5400600" cy="295875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275184"/>
            <a:ext cx="2016224" cy="2592288"/>
          </a:xfrm>
          <a:prstGeom prst="rect">
            <a:avLst/>
          </a:prstGeom>
        </p:spPr>
      </p:pic>
      <p:pic>
        <p:nvPicPr>
          <p:cNvPr id="7" name="Рисунок 6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632" y="4293096"/>
            <a:ext cx="4032448" cy="2392806"/>
          </a:xfrm>
          <a:prstGeom prst="rect">
            <a:avLst/>
          </a:prstGeom>
        </p:spPr>
      </p:pic>
      <p:sp>
        <p:nvSpPr>
          <p:cNvPr id="9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395536" y="0"/>
            <a:ext cx="8568952" cy="1275184"/>
          </a:xfrm>
          <a:ln>
            <a:noFill/>
          </a:ln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Робототехника – приоритетное направление развития современной экономики</a:t>
            </a:r>
          </a:p>
        </p:txBody>
      </p:sp>
    </p:spTree>
    <p:extLst>
      <p:ext uri="{BB962C8B-B14F-4D97-AF65-F5344CB8AC3E}">
        <p14:creationId xmlns:p14="http://schemas.microsoft.com/office/powerpoint/2010/main" val="2329078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16632"/>
            <a:ext cx="8928992" cy="6552728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Энергетика – профессии будущего:</a:t>
            </a:r>
          </a:p>
          <a:p>
            <a:pPr marL="0" indent="0">
              <a:buNone/>
            </a:pPr>
            <a:endParaRPr lang="ru-RU" dirty="0">
              <a:solidFill>
                <a:srgbClr val="00B050"/>
              </a:solidFill>
              <a:latin typeface="Arial Black" pitchFamily="34" charset="0"/>
            </a:endParaRPr>
          </a:p>
          <a:p>
            <a:pPr marL="0" indent="0" algn="ctr">
              <a:buNone/>
            </a:pPr>
            <a:r>
              <a:rPr lang="ru-RU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Проектировщик энергонакопителей</a:t>
            </a:r>
          </a:p>
          <a:p>
            <a:pPr marL="0" indent="0" algn="ctr">
              <a:buNone/>
            </a:pPr>
            <a:r>
              <a:rPr lang="ru-RU" sz="3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Метеоэнергетик</a:t>
            </a:r>
          </a:p>
          <a:p>
            <a:pPr marL="0" indent="0" algn="ctr">
              <a:buNone/>
            </a:pPr>
            <a:r>
              <a:rPr lang="ru-RU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Защитник </a:t>
            </a:r>
            <a:r>
              <a:rPr lang="ru-RU" sz="3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прав потребителей электроэнергии</a:t>
            </a:r>
          </a:p>
          <a:p>
            <a:pPr marL="0" indent="0" algn="ctr">
              <a:buNone/>
            </a:pPr>
            <a:r>
              <a:rPr lang="ru-RU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Проектант </a:t>
            </a:r>
            <a:r>
              <a:rPr lang="ru-RU" sz="3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систем </a:t>
            </a:r>
            <a:r>
              <a:rPr lang="ru-RU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рекуперации</a:t>
            </a:r>
          </a:p>
          <a:p>
            <a:pPr marL="0" indent="0" algn="ctr">
              <a:buNone/>
            </a:pPr>
            <a:r>
              <a:rPr lang="ru-RU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Системный инженер </a:t>
            </a:r>
            <a:r>
              <a:rPr lang="ru-RU" sz="3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интеллектуальных </a:t>
            </a:r>
            <a:r>
              <a:rPr lang="ru-RU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энергосетей</a:t>
            </a:r>
          </a:p>
          <a:p>
            <a:pPr marL="0" indent="0" algn="ctr">
              <a:buNone/>
            </a:pPr>
            <a:r>
              <a:rPr lang="ru-RU" sz="3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Менеджер по модернизации систем энергогенерации</a:t>
            </a:r>
          </a:p>
          <a:p>
            <a:endParaRPr lang="ru-RU" b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046657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304800"/>
            <a:ext cx="4114800" cy="232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Rectangle 11"/>
          <p:cNvSpPr>
            <a:spLocks noGrp="1" noRot="1" noChangeArrowheads="1"/>
          </p:cNvSpPr>
          <p:nvPr>
            <p:ph sz="half" idx="1"/>
          </p:nvPr>
        </p:nvSpPr>
        <p:spPr>
          <a:xfrm>
            <a:off x="-50800" y="2852936"/>
            <a:ext cx="4114800" cy="1752600"/>
          </a:xfrm>
        </p:spPr>
        <p:txBody>
          <a:bodyPr>
            <a:normAutofit/>
          </a:bodyPr>
          <a:lstStyle/>
          <a:p>
            <a:pPr marL="0" indent="0" algn="ctr" eaLnBrk="1" hangingPunct="1">
              <a:lnSpc>
                <a:spcPct val="80000"/>
              </a:lnSpc>
              <a:buNone/>
              <a:defRPr/>
            </a:pP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100-процентное обеспечение первокурсников общежитием</a:t>
            </a:r>
          </a:p>
        </p:txBody>
      </p:sp>
      <p:sp>
        <p:nvSpPr>
          <p:cNvPr id="23556" name="Rectangle 12"/>
          <p:cNvSpPr>
            <a:spLocks noGrp="1" noRot="1" noChangeArrowheads="1"/>
          </p:cNvSpPr>
          <p:nvPr>
            <p:ph sz="half" idx="2"/>
          </p:nvPr>
        </p:nvSpPr>
        <p:spPr>
          <a:xfrm>
            <a:off x="838200" y="4724400"/>
            <a:ext cx="4419600" cy="1447800"/>
          </a:xfrm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  <a:buFont typeface="Wingdings" pitchFamily="2" charset="2"/>
              <a:buChar char="ü"/>
            </a:pPr>
            <a:r>
              <a:rPr lang="ru-RU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хорошие бытовые условия;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ü"/>
            </a:pPr>
            <a:r>
              <a:rPr lang="ru-RU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низкая стоимость проживания</a:t>
            </a:r>
          </a:p>
        </p:txBody>
      </p:sp>
      <p:pic>
        <p:nvPicPr>
          <p:cNvPr id="23557" name="Picture 2" descr="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0" y="1295400"/>
            <a:ext cx="3886200" cy="291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2" descr="2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81600" y="3505200"/>
            <a:ext cx="3810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193208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82" name="Picture 2" descr="20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5663" y="809625"/>
            <a:ext cx="4249737" cy="283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883" name="Rectangle 3"/>
          <p:cNvSpPr>
            <a:spLocks noChangeArrowheads="1"/>
          </p:cNvSpPr>
          <p:nvPr/>
        </p:nvSpPr>
        <p:spPr bwMode="auto">
          <a:xfrm>
            <a:off x="2847975" y="3488680"/>
            <a:ext cx="6310313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Возможность </a:t>
            </a: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раскрыть творческие способности</a:t>
            </a:r>
          </a:p>
        </p:txBody>
      </p:sp>
      <p:pic>
        <p:nvPicPr>
          <p:cNvPr id="12288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827088"/>
            <a:ext cx="3962400" cy="267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88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3109913"/>
            <a:ext cx="2419350" cy="367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88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2288" y="4552950"/>
            <a:ext cx="5867400" cy="223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Заголовок 5"/>
          <p:cNvSpPr txBox="1">
            <a:spLocks/>
          </p:cNvSpPr>
          <p:nvPr/>
        </p:nvSpPr>
        <p:spPr>
          <a:xfrm>
            <a:off x="457200" y="-71438"/>
            <a:ext cx="8229600" cy="796926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ru-RU" sz="4400" b="1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Культурно-спортивная жизнь</a:t>
            </a:r>
          </a:p>
        </p:txBody>
      </p:sp>
    </p:spTree>
    <p:extLst>
      <p:ext uri="{BB962C8B-B14F-4D97-AF65-F5344CB8AC3E}">
        <p14:creationId xmlns:p14="http://schemas.microsoft.com/office/powerpoint/2010/main" val="1389650362"/>
      </p:ext>
    </p:extLst>
  </p:cSld>
  <p:clrMapOvr>
    <a:masterClrMapping/>
  </p:clrMapOvr>
  <p:transition advClick="0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28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8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8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28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28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28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28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22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28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28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28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2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44475"/>
            <a:ext cx="8385175" cy="898525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Государственная поддержка выпускникам ИРКУТСКОГО ГАУ</a:t>
            </a:r>
          </a:p>
        </p:txBody>
      </p:sp>
      <p:pic>
        <p:nvPicPr>
          <p:cNvPr id="3481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827584" y="1495078"/>
            <a:ext cx="2984500" cy="2133600"/>
          </a:xfrm>
        </p:spPr>
      </p:pic>
      <p:sp>
        <p:nvSpPr>
          <p:cNvPr id="147460" name="Rectangle 4"/>
          <p:cNvSpPr>
            <a:spLocks noRot="1" noChangeArrowheads="1"/>
          </p:cNvSpPr>
          <p:nvPr/>
        </p:nvSpPr>
        <p:spPr bwMode="auto">
          <a:xfrm>
            <a:off x="76200" y="1196752"/>
            <a:ext cx="4800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spcBef>
                <a:spcPct val="20000"/>
              </a:spcBef>
              <a:buClr>
                <a:srgbClr val="7030A0"/>
              </a:buClr>
              <a:defRPr/>
            </a:pPr>
            <a:endParaRPr lang="ru-RU" sz="3600" b="1" dirty="0">
              <a:solidFill>
                <a:srgbClr val="00B05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</p:txBody>
      </p:sp>
      <p:pic>
        <p:nvPicPr>
          <p:cNvPr id="34821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4008" y="1482874"/>
            <a:ext cx="3200400" cy="2335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3"/>
          <p:cNvSpPr txBox="1">
            <a:spLocks noRot="1" noChangeArrowheads="1"/>
          </p:cNvSpPr>
          <p:nvPr/>
        </p:nvSpPr>
        <p:spPr bwMode="auto">
          <a:xfrm>
            <a:off x="2915816" y="4076674"/>
            <a:ext cx="6238304" cy="2664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lvl="1" algn="ctr" eaLnBrk="0" hangingPunct="0">
              <a:spcBef>
                <a:spcPct val="20000"/>
              </a:spcBef>
              <a:buClr>
                <a:srgbClr val="7030A0"/>
              </a:buClr>
              <a:defRPr/>
            </a:pPr>
            <a:r>
              <a:rPr lang="ru-RU" sz="3200" b="1" kern="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Участие в программах:</a:t>
            </a:r>
          </a:p>
          <a:p>
            <a:pPr lvl="1" algn="ctr" eaLnBrk="0" hangingPunct="0">
              <a:spcBef>
                <a:spcPct val="20000"/>
              </a:spcBef>
              <a:buClr>
                <a:srgbClr val="7030A0"/>
              </a:buClr>
              <a:defRPr/>
            </a:pPr>
            <a:r>
              <a:rPr lang="ru-RU" sz="32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Строительство жилья</a:t>
            </a:r>
            <a:endParaRPr lang="ru-RU" sz="3200" b="1" kern="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1" algn="ctr" eaLnBrk="0" hangingPunct="0">
              <a:spcBef>
                <a:spcPct val="20000"/>
              </a:spcBef>
              <a:buClr>
                <a:srgbClr val="7030A0"/>
              </a:buClr>
              <a:defRPr/>
            </a:pPr>
            <a:r>
              <a:rPr lang="ru-RU" sz="32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Начинающий фермер</a:t>
            </a:r>
            <a:endParaRPr lang="ru-RU" sz="3200" b="1" kern="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823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43608" y="4050095"/>
            <a:ext cx="2590800" cy="2551113"/>
          </a:xfrm>
          <a:prstGeom prst="rect">
            <a:avLst/>
          </a:prstGeom>
          <a:noFill/>
          <a:ln w="57150" cmpd="thinThick">
            <a:solidFill>
              <a:srgbClr val="0080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595084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5572140"/>
          </a:xfrm>
          <a:noFill/>
        </p:spPr>
        <p:txBody>
          <a:bodyPr>
            <a:noAutofit/>
          </a:bodyPr>
          <a:lstStyle/>
          <a:p>
            <a:pPr algn="ctr">
              <a:lnSpc>
                <a:spcPct val="80000"/>
              </a:lnSpc>
            </a:pP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Направление подготовки:</a:t>
            </a:r>
          </a:p>
          <a:p>
            <a:pPr algn="ctr">
              <a:lnSpc>
                <a:spcPct val="80000"/>
              </a:lnSpc>
            </a:pP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35.03.06 «</a:t>
            </a:r>
            <a:r>
              <a:rPr lang="ru-RU" sz="4000" b="1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Агроинженерия</a:t>
            </a:r>
            <a:r>
              <a:rPr lang="ru-RU" sz="4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>
              <a:lnSpc>
                <a:spcPct val="80000"/>
              </a:lnSpc>
            </a:pPr>
            <a:endParaRPr lang="ru-RU" sz="4000" b="1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80000"/>
              </a:lnSpc>
            </a:pPr>
            <a:r>
              <a:rPr lang="ru-RU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Профиль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4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Робототехнические комплексы и автоматизированные системы</a:t>
            </a:r>
            <a:endParaRPr lang="ru-RU" sz="40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80000"/>
              </a:lnSpc>
            </a:pPr>
            <a:r>
              <a:rPr lang="ru-RU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Профиль: </a:t>
            </a:r>
            <a:r>
              <a:rPr lang="ru-RU" sz="4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электрооборудование и </a:t>
            </a:r>
            <a:r>
              <a:rPr lang="ru-RU" sz="40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электротехнологии</a:t>
            </a:r>
            <a:endParaRPr lang="ru-RU" sz="40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endParaRPr lang="ru-RU" sz="4800" dirty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142844" y="5572140"/>
            <a:ext cx="9144000" cy="10715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Квалификация: </a:t>
            </a: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бакалавр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9316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2"/>
          <p:cNvSpPr txBox="1">
            <a:spLocks/>
          </p:cNvSpPr>
          <p:nvPr/>
        </p:nvSpPr>
        <p:spPr>
          <a:xfrm>
            <a:off x="66644" y="5157192"/>
            <a:ext cx="9144000" cy="10715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Квалификация:</a:t>
            </a:r>
            <a:r>
              <a:rPr kumimoji="0" lang="ru-RU" sz="40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4000" b="1" i="0" u="none" strike="noStrike" kern="1200" cap="none" spc="0" normalizeH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бакалавр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-8508" y="-891480"/>
            <a:ext cx="9144000" cy="5472608"/>
          </a:xfrm>
          <a:noFill/>
        </p:spPr>
        <p:txBody>
          <a:bodyPr>
            <a:noAutofit/>
          </a:bodyPr>
          <a:lstStyle/>
          <a:p>
            <a:pPr algn="ctr">
              <a:lnSpc>
                <a:spcPct val="80000"/>
              </a:lnSpc>
            </a:pP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Направление подготовки: </a:t>
            </a:r>
          </a:p>
          <a:p>
            <a:pPr algn="ctr">
              <a:lnSpc>
                <a:spcPct val="80000"/>
              </a:lnSpc>
            </a:pPr>
            <a:r>
              <a:rPr lang="ru-RU" sz="4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13.03.01 </a:t>
            </a:r>
          </a:p>
          <a:p>
            <a:pPr algn="ctr">
              <a:lnSpc>
                <a:spcPct val="80000"/>
              </a:lnSpc>
            </a:pPr>
            <a:r>
              <a:rPr lang="ru-RU" sz="4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«Теплоэнергетика и теплотехника»</a:t>
            </a:r>
          </a:p>
          <a:p>
            <a:pPr>
              <a:lnSpc>
                <a:spcPct val="80000"/>
              </a:lnSpc>
            </a:pPr>
            <a:endParaRPr lang="ru-RU" sz="40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80000"/>
              </a:lnSpc>
            </a:pPr>
            <a:r>
              <a:rPr lang="ru-RU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Профиль: </a:t>
            </a:r>
            <a:r>
              <a:rPr lang="ru-RU" sz="4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энергообеспечение предприятий</a:t>
            </a:r>
            <a:endParaRPr lang="ru-RU" sz="40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543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2"/>
          <p:cNvSpPr txBox="1">
            <a:spLocks/>
          </p:cNvSpPr>
          <p:nvPr/>
        </p:nvSpPr>
        <p:spPr>
          <a:xfrm>
            <a:off x="142844" y="5013176"/>
            <a:ext cx="9144000" cy="16305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Квалификация:</a:t>
            </a:r>
            <a:r>
              <a:rPr kumimoji="0" lang="ru-RU" sz="40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4000" b="1" i="0" u="none" strike="noStrike" kern="1200" cap="none" spc="0" normalizeH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бакалавр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-747464"/>
            <a:ext cx="9144000" cy="4812566"/>
          </a:xfrm>
          <a:noFill/>
        </p:spPr>
        <p:txBody>
          <a:bodyPr>
            <a:noAutofit/>
          </a:bodyPr>
          <a:lstStyle/>
          <a:p>
            <a:pPr algn="ctr">
              <a:lnSpc>
                <a:spcPct val="80000"/>
              </a:lnSpc>
            </a:pP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Направление подготовки: </a:t>
            </a:r>
            <a:r>
              <a:rPr lang="ru-RU" sz="4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13.03.02 </a:t>
            </a:r>
          </a:p>
          <a:p>
            <a:pPr algn="ctr">
              <a:lnSpc>
                <a:spcPct val="80000"/>
              </a:lnSpc>
            </a:pPr>
            <a:endParaRPr lang="ru-RU" sz="40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80000"/>
              </a:lnSpc>
            </a:pPr>
            <a:r>
              <a:rPr lang="ru-RU" sz="4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«Электроэнергетика и электротехника»</a:t>
            </a:r>
          </a:p>
          <a:p>
            <a:pPr>
              <a:lnSpc>
                <a:spcPct val="80000"/>
              </a:lnSpc>
            </a:pPr>
            <a:endParaRPr lang="ru-RU" sz="40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80000"/>
              </a:lnSpc>
            </a:pPr>
            <a:r>
              <a:rPr lang="ru-RU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Профиль: </a:t>
            </a:r>
            <a:r>
              <a:rPr lang="ru-RU" sz="4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электроснабжение</a:t>
            </a:r>
            <a:endParaRPr lang="ru-RU" sz="40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0478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-603448"/>
            <a:ext cx="8686800" cy="6683573"/>
          </a:xfrm>
        </p:spPr>
        <p:txBody>
          <a:bodyPr>
            <a:normAutofit/>
          </a:bodyPr>
          <a:lstStyle/>
          <a:p>
            <a:endParaRPr lang="ru-RU" sz="40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МАГИСТЕРСКАЯ ПОДГОТОВКА</a:t>
            </a:r>
          </a:p>
          <a:p>
            <a:pPr marL="0" indent="0" algn="ctr">
              <a:buNone/>
            </a:pP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4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13.03.01 «</a:t>
            </a:r>
            <a:r>
              <a:rPr lang="ru-RU" sz="4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Теплоэнергетика и теплотехника»</a:t>
            </a:r>
          </a:p>
          <a:p>
            <a:pPr marL="0" indent="0" algn="ctr">
              <a:buNone/>
            </a:pPr>
            <a:r>
              <a:rPr lang="ru-RU" sz="4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13.03.02 «Электроэнергетика и электротехника»</a:t>
            </a:r>
          </a:p>
          <a:p>
            <a:pPr marL="0" indent="0" algn="ctr">
              <a:buNone/>
            </a:pPr>
            <a:r>
              <a:rPr lang="ru-RU" sz="4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35.03.06 «</a:t>
            </a:r>
            <a:r>
              <a:rPr lang="ru-RU" sz="40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Агроинженерия</a:t>
            </a:r>
            <a:r>
              <a:rPr lang="ru-RU" sz="4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34473708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1741</TotalTime>
  <Words>442</Words>
  <Application>Microsoft Office PowerPoint</Application>
  <PresentationFormat>Экран (4:3)</PresentationFormat>
  <Paragraphs>89</Paragraphs>
  <Slides>21</Slides>
  <Notes>2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3" baseType="lpstr">
      <vt:lpstr>Трек</vt:lpstr>
      <vt:lpstr>Picture</vt:lpstr>
      <vt:lpstr>Иркутский государственный аграрный  университет имени А.А. Ежевского</vt:lpstr>
      <vt:lpstr>Реально поступить на бюджет!</vt:lpstr>
      <vt:lpstr>Презентация PowerPoint</vt:lpstr>
      <vt:lpstr>Презентация PowerPoint</vt:lpstr>
      <vt:lpstr>Государственная поддержка выпускникам ИРКУТСКОГО ГАУ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Робототехника – приоритетное направление развития современной экономики</vt:lpstr>
      <vt:lpstr>Презентация PowerPoint</vt:lpstr>
    </vt:vector>
  </TitlesOfParts>
  <Company>MoBIL GROUP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ПРИМЕНЕНИЕ ИНТЕРАКТИВНЫХ ФОРМ ОБУЧЕНИЯ И ИННОВАЦИОННЫХ ТЕХНОЛОГИЙ В УЧЕБНОМ ПРОЦЕССЕ НА КАФЕДРАХ ИНЖЕНЕРНОГО ФАКУЛЬТЕТА</dc:title>
  <dc:creator>Boldashev_GI</dc:creator>
  <cp:lastModifiedBy>сукьясов-св</cp:lastModifiedBy>
  <cp:revision>147</cp:revision>
  <dcterms:created xsi:type="dcterms:W3CDTF">2011-01-28T05:36:48Z</dcterms:created>
  <dcterms:modified xsi:type="dcterms:W3CDTF">2017-12-04T07:31:21Z</dcterms:modified>
</cp:coreProperties>
</file>